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C02F8-F45C-4E7F-9C99-4E433D025139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48B6E-4ED8-43D8-AC0C-C608BF1F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80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57AE2F-75D8-4CAD-BD76-CFB9E1EAAE67}" type="slidenum">
              <a:rPr lang="it-IT" altLang="it-IT" smtClean="0"/>
              <a:pPr eaLnBrk="1" hangingPunct="1"/>
              <a:t>1</a:t>
            </a:fld>
            <a:endParaRPr lang="it-IT" altLang="it-IT" smtClean="0"/>
          </a:p>
        </p:txBody>
      </p:sp>
      <p:sp>
        <p:nvSpPr>
          <p:cNvPr id="4198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BB7A3A-088C-4890-9EA8-3F686FD77E77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944FC9-B674-4A57-ABE7-7A308DBF328A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scuola.it/archivio/norme/ordinanze/om215_9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135937" cy="43202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2800" b="1" dirty="0" smtClean="0"/>
              <a:t>Elettorato attivo e passivo genitori</a:t>
            </a:r>
            <a:r>
              <a:rPr lang="it-IT" altLang="it-IT" sz="2400" b="1" dirty="0" smtClean="0"/>
              <a:t/>
            </a:r>
            <a:br>
              <a:rPr lang="it-IT" altLang="it-IT" sz="2400" b="1" dirty="0" smtClean="0"/>
            </a:br>
            <a:endParaRPr lang="it-IT" altLang="it-IT" sz="2400" b="1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19256" cy="489632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400" dirty="0" smtClean="0"/>
              <a:t>(Art. 7 </a:t>
            </a:r>
            <a:r>
              <a:rPr lang="it-IT" altLang="it-IT" sz="1400" dirty="0" smtClean="0">
                <a:hlinkClick r:id="rId3"/>
              </a:rPr>
              <a:t>OM 215/91 </a:t>
            </a:r>
            <a:r>
              <a:rPr lang="it-IT" altLang="it-IT" sz="14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400" dirty="0" smtClean="0"/>
              <a:t>I genitori </a:t>
            </a:r>
            <a:r>
              <a:rPr lang="it-IT" altLang="it-IT" sz="1400" dirty="0" smtClean="0"/>
              <a:t>degli</a:t>
            </a:r>
            <a:r>
              <a:rPr lang="it-IT" altLang="it-IT" sz="1400" b="1" dirty="0" smtClean="0"/>
              <a:t> alunni iscritti</a:t>
            </a:r>
            <a:r>
              <a:rPr lang="it-IT" altLang="it-IT" sz="1400" dirty="0" smtClean="0"/>
              <a:t> all’istituto partecipano all'elezione di: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un rappresentante</a:t>
            </a:r>
            <a:r>
              <a:rPr lang="it-IT" altLang="it-IT" sz="1400" dirty="0" smtClean="0"/>
              <a:t> per ogni classe nel consiglio d'interclasse nella scuola primaria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un rappresentante</a:t>
            </a:r>
            <a:r>
              <a:rPr lang="it-IT" altLang="it-IT" sz="1400" dirty="0" smtClean="0"/>
              <a:t>, per ogni sezione, nel consiglio di intersezione nella scuola dell’infanzia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quattro rappresentanti</a:t>
            </a:r>
            <a:r>
              <a:rPr lang="it-IT" altLang="it-IT" sz="1400" dirty="0" smtClean="0"/>
              <a:t> nei consigli di classe della scuola secondaria di primo grado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due rappresentanti</a:t>
            </a:r>
            <a:r>
              <a:rPr lang="it-IT" altLang="it-IT" sz="1400" dirty="0" smtClean="0"/>
              <a:t> nei consigli di classe della scuola secondaria di secondo grado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sei o otto rappresentanti</a:t>
            </a:r>
            <a:r>
              <a:rPr lang="it-IT" altLang="it-IT" sz="1400" dirty="0" smtClean="0"/>
              <a:t>, rispettivamente nel consiglio di circolo e nel consiglio di istituto delle scuole di grado inferiore con popolazione scolastica </a:t>
            </a:r>
            <a:r>
              <a:rPr lang="it-IT" altLang="it-IT" sz="1400" b="1" dirty="0" smtClean="0"/>
              <a:t>fino a 500 alunni o più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altLang="it-IT" sz="1400" b="1" dirty="0" smtClean="0"/>
              <a:t>tre o quattro rappresentanti</a:t>
            </a:r>
            <a:r>
              <a:rPr lang="it-IT" altLang="it-IT" sz="1400" dirty="0" smtClean="0"/>
              <a:t>, rispettivamente nel consiglio d'istituto delle scuole secondarie di secondo grado con popolazione scolastica </a:t>
            </a:r>
            <a:r>
              <a:rPr lang="it-IT" altLang="it-IT" sz="1400" b="1" dirty="0" smtClean="0"/>
              <a:t>fino a 500 alunni o più</a:t>
            </a:r>
            <a:endParaRPr lang="it-IT" altLang="it-IT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400" dirty="0" smtClean="0"/>
              <a:t> Nei </a:t>
            </a:r>
            <a:r>
              <a:rPr lang="it-IT" altLang="it-IT" sz="1400" b="1" dirty="0" smtClean="0"/>
              <a:t>corsi serali</a:t>
            </a:r>
            <a:r>
              <a:rPr lang="it-IT" altLang="it-IT" sz="1400" dirty="0" smtClean="0"/>
              <a:t> per lavoratori studenti è </a:t>
            </a:r>
            <a:r>
              <a:rPr lang="it-IT" altLang="it-IT" sz="1400" b="1" dirty="0" smtClean="0"/>
              <a:t>esclusa la rappresentanza dei genitori</a:t>
            </a:r>
            <a:r>
              <a:rPr lang="it-IT" altLang="it-IT" sz="1400" dirty="0" smtClean="0"/>
              <a:t> nei consigli di classe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400" dirty="0" smtClean="0"/>
              <a:t> </a:t>
            </a:r>
            <a:r>
              <a:rPr lang="it-IT" altLang="it-IT" sz="1400" b="1" dirty="0" smtClean="0"/>
              <a:t>L'elettorato attivo e passivo</a:t>
            </a:r>
            <a:r>
              <a:rPr lang="it-IT" altLang="it-IT" sz="1400" dirty="0" smtClean="0"/>
              <a:t> spetta, anche se i figli sono maggiorenni, </a:t>
            </a:r>
            <a:r>
              <a:rPr lang="it-IT" altLang="it-IT" sz="1400" b="1" dirty="0" smtClean="0"/>
              <a:t>ad entrambi i genitori, </a:t>
            </a:r>
            <a:r>
              <a:rPr lang="it-IT" altLang="it-IT" sz="1400" dirty="0" smtClean="0"/>
              <a:t>salvo</a:t>
            </a:r>
            <a:r>
              <a:rPr lang="it-IT" altLang="it-IT" sz="1400" b="1" dirty="0" smtClean="0"/>
              <a:t> </a:t>
            </a:r>
            <a:r>
              <a:rPr lang="it-IT" altLang="it-IT" sz="1400" dirty="0" smtClean="0"/>
              <a:t>che non abbiano perso la potestà sul minore,</a:t>
            </a:r>
            <a:r>
              <a:rPr lang="it-IT" altLang="it-IT" sz="1400" b="1" dirty="0" smtClean="0"/>
              <a:t> e a coloro che ne fanno legalmente le veci</a:t>
            </a:r>
            <a:r>
              <a:rPr lang="it-IT" altLang="it-IT" sz="1400" dirty="0" smtClean="0"/>
              <a:t>, cioè le persone fisiche alle quali siano attribuiti, con provvedimento dell'autorità giudiziaria, poteri tutelari. Sono escluse le persone giuridiche, in quanto </a:t>
            </a:r>
            <a:r>
              <a:rPr lang="it-IT" altLang="it-IT" sz="1400" b="1" dirty="0" smtClean="0"/>
              <a:t>il voto è personale</a:t>
            </a:r>
            <a:endParaRPr lang="it-IT" altLang="it-IT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400" dirty="0" smtClean="0"/>
              <a:t>I Dirigenti Scolastici al momento della iscrizione </a:t>
            </a:r>
            <a:r>
              <a:rPr lang="it-IT" altLang="it-IT" sz="1400" b="1" dirty="0" smtClean="0"/>
              <a:t>promuovono la compilazione</a:t>
            </a:r>
            <a:r>
              <a:rPr lang="it-IT" altLang="it-IT" sz="1400" dirty="0" smtClean="0"/>
              <a:t> </a:t>
            </a:r>
            <a:r>
              <a:rPr lang="it-IT" altLang="it-IT" sz="1400" b="1" dirty="0" smtClean="0"/>
              <a:t>di una scheda per la formazione degli elenchi</a:t>
            </a:r>
            <a:r>
              <a:rPr lang="it-IT" altLang="it-IT" sz="1400" dirty="0" smtClean="0"/>
              <a:t> degli elettori che deve contenere: le generalità complete (cognome, nome, luogo e data di nascita):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it-IT" altLang="it-IT" sz="1400" dirty="0" smtClean="0"/>
              <a:t>dell'alunno iscritto;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it-IT" altLang="it-IT" sz="1400" dirty="0" smtClean="0"/>
              <a:t>dei genitori o di chi ne fa legalmente le veci;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it-IT" altLang="it-IT" sz="1400" dirty="0" smtClean="0"/>
              <a:t>di eventuali fratelli dell'alunno iscritto che frequentino altre scuole statali o non statali, con l'indicazione delle relative scuole frequentate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5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5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5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22677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ALLEGATO 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0277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288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Elettorato attivo e passivo genitori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Elettorato attivo e passivo genitori </dc:title>
  <dc:creator>VICEPRESIDE</dc:creator>
  <cp:lastModifiedBy>VICEPRESIDE</cp:lastModifiedBy>
  <cp:revision>1</cp:revision>
  <dcterms:created xsi:type="dcterms:W3CDTF">2017-10-27T15:15:08Z</dcterms:created>
  <dcterms:modified xsi:type="dcterms:W3CDTF">2017-10-27T15:19:57Z</dcterms:modified>
</cp:coreProperties>
</file>