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9472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813C-970C-4DFE-89E9-30DB6B36B9C2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59D4F-A410-4936-9CCD-27E671F3A2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27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mtClean="0"/>
              <a:t>O.C.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mtClean="0"/>
              <a:t>O.C.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600F3D-FCA5-41D0-B705-67A7F1CCC99D}" type="slidenum">
              <a:rPr lang="it-IT" altLang="it-IT" smtClean="0"/>
              <a:pPr eaLnBrk="1" hangingPunct="1"/>
              <a:t>1</a:t>
            </a:fld>
            <a:endParaRPr lang="it-IT" altLang="it-IT" smtClean="0"/>
          </a:p>
        </p:txBody>
      </p:sp>
      <p:sp>
        <p:nvSpPr>
          <p:cNvPr id="4403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/>
              <a:t>C.O.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C1DC81-AB61-4AB8-A08D-E7E2DEC57BEA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98D899-C5C4-4DFA-B3A4-EBB4B237028F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scuola.it/archivio/norme/ordinanze/om215_91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1"/>
            <a:ext cx="8229600" cy="648494"/>
          </a:xfrm>
        </p:spPr>
        <p:txBody>
          <a:bodyPr/>
          <a:lstStyle/>
          <a:p>
            <a:pPr eaLnBrk="1" hangingPunct="1"/>
            <a:r>
              <a:rPr lang="it-IT" altLang="it-IT" sz="2800" b="1" dirty="0" smtClean="0"/>
              <a:t>Elettorato attivo e passivo docenti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18488" cy="518398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(A</a:t>
            </a:r>
            <a:r>
              <a:rPr lang="it-IT" altLang="it-IT" sz="1600" dirty="0">
                <a:hlinkClick r:id="rId3"/>
              </a:rPr>
              <a:t>rtt. 10, 11, 12, e 13 O.M. 215/91</a:t>
            </a:r>
            <a:r>
              <a:rPr lang="it-IT" altLang="it-IT" sz="1600" dirty="0"/>
              <a:t>)</a:t>
            </a:r>
            <a:endParaRPr lang="it-IT" altLang="it-IT" sz="1600" b="1" dirty="0"/>
          </a:p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Il personale docente di ruolo, </a:t>
            </a:r>
            <a:r>
              <a:rPr lang="it-IT" altLang="it-IT" sz="1600" b="1" dirty="0"/>
              <a:t>anche assente</a:t>
            </a:r>
            <a:r>
              <a:rPr lang="it-IT" altLang="it-IT" sz="1600" dirty="0"/>
              <a:t> per qualsiasi legittimo motivo dal servizio, e </a:t>
            </a:r>
            <a:r>
              <a:rPr lang="it-IT" altLang="it-IT" sz="1600" b="1" dirty="0"/>
              <a:t>non di ruolo con supplenza annuale</a:t>
            </a:r>
            <a:r>
              <a:rPr lang="it-IT" altLang="it-IT" sz="1600" dirty="0"/>
              <a:t> e/o </a:t>
            </a:r>
            <a:r>
              <a:rPr lang="it-IT" altLang="it-IT" sz="1600" b="1" dirty="0" smtClean="0"/>
              <a:t>incaricato annuale</a:t>
            </a:r>
            <a:r>
              <a:rPr lang="it-IT" altLang="it-IT" sz="1600" b="1" dirty="0"/>
              <a:t>, </a:t>
            </a:r>
            <a:r>
              <a:rPr lang="it-IT" altLang="it-IT" sz="1600" dirty="0"/>
              <a:t>partecipa all'elezione di </a:t>
            </a:r>
            <a:r>
              <a:rPr lang="it-IT" altLang="it-IT" sz="1600" b="1" dirty="0"/>
              <a:t>sei o otto</a:t>
            </a:r>
            <a:r>
              <a:rPr lang="it-IT" altLang="it-IT" sz="1600" dirty="0"/>
              <a:t> rappresentanti, </a:t>
            </a:r>
            <a:r>
              <a:rPr lang="it-IT" altLang="it-IT" sz="1600" b="1" dirty="0"/>
              <a:t>nel consiglio di circolo o di istituto</a:t>
            </a:r>
            <a:r>
              <a:rPr lang="it-IT" altLang="it-IT" sz="1600" dirty="0"/>
              <a:t> nelle scuole con popolazione scolastica rispettivamente </a:t>
            </a:r>
            <a:r>
              <a:rPr lang="it-IT" altLang="it-IT" sz="1600" b="1" dirty="0"/>
              <a:t>fino a 500 alunni o con oltre 500 alunni</a:t>
            </a:r>
            <a:endParaRPr lang="it-IT" altLang="it-IT" sz="1600" dirty="0"/>
          </a:p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I docenti </a:t>
            </a:r>
            <a:r>
              <a:rPr lang="it-IT" altLang="it-IT" sz="1600" b="1" dirty="0"/>
              <a:t>non di ruolo supplenti temporanei non hanno diritto</a:t>
            </a:r>
            <a:r>
              <a:rPr lang="it-IT" altLang="it-IT" sz="1600" dirty="0"/>
              <a:t> all'elettorato attivo e passivo</a:t>
            </a:r>
          </a:p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I docenti in servizio in più circoli o istituti esercitano l'elettorato attivo e passivo </a:t>
            </a:r>
            <a:r>
              <a:rPr lang="it-IT" altLang="it-IT" sz="1600" b="1" dirty="0"/>
              <a:t>in tutti i circoli o istituti in cui prestano servizio</a:t>
            </a:r>
          </a:p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I docenti </a:t>
            </a:r>
            <a:r>
              <a:rPr lang="it-IT" altLang="it-IT" sz="1600" b="1" dirty="0"/>
              <a:t>in assegnazione provvisoria</a:t>
            </a:r>
            <a:r>
              <a:rPr lang="it-IT" altLang="it-IT" sz="1600" dirty="0"/>
              <a:t> esercitano l'elettorato attivo e passivo nel circolo o istituto </a:t>
            </a:r>
            <a:r>
              <a:rPr lang="it-IT" altLang="it-IT" sz="1600" b="1" dirty="0"/>
              <a:t>in cui prestano servizio</a:t>
            </a:r>
          </a:p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Poiché il </a:t>
            </a:r>
            <a:r>
              <a:rPr lang="it-IT" altLang="it-IT" sz="1600" b="1" dirty="0"/>
              <a:t>docente incaricato</a:t>
            </a:r>
            <a:r>
              <a:rPr lang="it-IT" altLang="it-IT" sz="1600" dirty="0"/>
              <a:t> sostituisce il Dirigente Scolastico anche negli organi collegiali </a:t>
            </a:r>
            <a:r>
              <a:rPr lang="it-IT" altLang="it-IT" sz="1600" b="1" dirty="0"/>
              <a:t>non può esercitare</a:t>
            </a:r>
            <a:r>
              <a:rPr lang="it-IT" altLang="it-IT" sz="1600" dirty="0"/>
              <a:t> l'elettorato attivo e passivo</a:t>
            </a:r>
          </a:p>
          <a:p>
            <a:pPr>
              <a:lnSpc>
                <a:spcPct val="80000"/>
              </a:lnSpc>
              <a:buNone/>
            </a:pPr>
            <a:endParaRPr lang="it-IT" altLang="it-IT" sz="1600" b="1" dirty="0"/>
          </a:p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Il personale docente che sia </a:t>
            </a:r>
            <a:r>
              <a:rPr lang="it-IT" altLang="it-IT" sz="1600" b="1" dirty="0"/>
              <a:t>sostituito da un supplente</a:t>
            </a:r>
            <a:r>
              <a:rPr lang="it-IT" altLang="it-IT" sz="1600" dirty="0"/>
              <a:t> il cui rapporto di impiego ha durata presunta non inferiore a 180 giorni, nonché il personale assente dal servizio per motivi sindacali o perché membro del Consiglio Nazionale della Pubblica Istruzione può esercitare l'elettorato attivo e passivo solamente per il consiglio di circolo o di istituto</a:t>
            </a:r>
          </a:p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Il personale docente che non presta effettivo servizio perché </a:t>
            </a:r>
            <a:r>
              <a:rPr lang="it-IT" altLang="it-IT" sz="1600" b="1" dirty="0"/>
              <a:t>esonerato</a:t>
            </a:r>
            <a:r>
              <a:rPr lang="it-IT" altLang="it-IT" sz="1600" dirty="0"/>
              <a:t> per l'espletamento di altre funzioni o perché comandato o collocato fuori ruolo, non ha diritto di elettorato</a:t>
            </a:r>
          </a:p>
          <a:p>
            <a:pPr>
              <a:lnSpc>
                <a:spcPct val="80000"/>
              </a:lnSpc>
              <a:buNone/>
            </a:pPr>
            <a:r>
              <a:rPr lang="it-IT" altLang="it-IT" sz="1600" dirty="0"/>
              <a:t>Perde, altresì, il diritto di elettorato il personale docente </a:t>
            </a:r>
            <a:r>
              <a:rPr lang="it-IT" altLang="it-IT" sz="1600" b="1" dirty="0"/>
              <a:t>in aspettativa per motivi di famiglia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1000" dirty="0" smtClean="0"/>
          </a:p>
        </p:txBody>
      </p:sp>
      <p:sp>
        <p:nvSpPr>
          <p:cNvPr id="11267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3563888" y="6381328"/>
            <a:ext cx="1944216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t-IT" altLang="it-IT" dirty="0" smtClean="0">
                <a:latin typeface="Arial Black" pitchFamily="34" charset="0"/>
              </a:rPr>
              <a:t>ALLEGATO 6</a:t>
            </a:r>
            <a:endParaRPr lang="it-IT" altLang="it-IT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018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261</Words>
  <Application>Microsoft Office PowerPoint</Application>
  <PresentationFormat>Presentazione su schermo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Elettorato attivo e passivo docenti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VICEPRESIDE</dc:creator>
  <cp:lastModifiedBy>VICEPRESIDE</cp:lastModifiedBy>
  <cp:revision>2</cp:revision>
  <cp:lastPrinted>2017-10-27T15:35:21Z</cp:lastPrinted>
  <dcterms:created xsi:type="dcterms:W3CDTF">2017-10-27T15:20:58Z</dcterms:created>
  <dcterms:modified xsi:type="dcterms:W3CDTF">2017-10-27T15:36:16Z</dcterms:modified>
</cp:coreProperties>
</file>