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5BAC3-1BE2-4E07-B49C-978D82EF59D9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21C7C-A6FA-492B-873C-C98E02AD97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708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mtClean="0"/>
              <a:t>O.C.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mtClean="0"/>
              <a:t>O.C.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30CC5D-057F-456C-A200-1B51CE7BFE27}" type="slidenum">
              <a:rPr lang="it-IT" altLang="it-IT" smtClean="0"/>
              <a:pPr eaLnBrk="1" hangingPunct="1"/>
              <a:t>1</a:t>
            </a:fld>
            <a:endParaRPr lang="it-IT" altLang="it-IT" smtClean="0"/>
          </a:p>
        </p:txBody>
      </p:sp>
      <p:sp>
        <p:nvSpPr>
          <p:cNvPr id="4608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/>
              <a:t>C.O.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54B67F-8A83-4749-9F2B-2B79D7D44E04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DC1227-9B9F-433A-A297-08B6156650DF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scuola.it/archivio/norme/ordinanze/om215_91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pPr eaLnBrk="1" hangingPunct="1"/>
            <a:r>
              <a:rPr lang="it-IT" altLang="it-IT" sz="2800" b="1" dirty="0" smtClean="0"/>
              <a:t>Elettorato attivo e passivo personale A.T.A.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9"/>
            <a:ext cx="8229600" cy="482386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1800" dirty="0" smtClean="0"/>
              <a:t>(Art. 14 </a:t>
            </a:r>
            <a:r>
              <a:rPr lang="it-IT" altLang="it-IT" sz="1800" dirty="0" smtClean="0">
                <a:hlinkClick r:id="rId3"/>
              </a:rPr>
              <a:t>OM 215/91 </a:t>
            </a:r>
            <a:r>
              <a:rPr lang="it-IT" altLang="it-IT" sz="1800" dirty="0" smtClean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2400" dirty="0" smtClean="0"/>
              <a:t>Il personale amministrativo, tecnico ed ausiliario (A.T.A.), sia </a:t>
            </a:r>
            <a:r>
              <a:rPr lang="it-IT" altLang="it-IT" sz="2400" b="1" dirty="0" smtClean="0"/>
              <a:t>di ruolo sia non di ruolo supplente annuale</a:t>
            </a:r>
            <a:r>
              <a:rPr lang="it-IT" altLang="it-IT" sz="2400" dirty="0" smtClean="0"/>
              <a:t>, partecipa all'elezione di </a:t>
            </a:r>
            <a:r>
              <a:rPr lang="it-IT" altLang="it-IT" sz="2400" b="1" dirty="0" smtClean="0"/>
              <a:t>uno o due</a:t>
            </a:r>
            <a:r>
              <a:rPr lang="it-IT" altLang="it-IT" sz="2400" dirty="0" smtClean="0"/>
              <a:t> rappresentanti, rispettivamente nel </a:t>
            </a:r>
            <a:r>
              <a:rPr lang="it-IT" altLang="it-IT" sz="2400" b="1" dirty="0" smtClean="0"/>
              <a:t>consiglio di circolo o di istituto </a:t>
            </a:r>
            <a:r>
              <a:rPr lang="it-IT" altLang="it-IT" sz="2400" dirty="0" smtClean="0"/>
              <a:t>delle scuole con popolazione scolastica </a:t>
            </a:r>
            <a:r>
              <a:rPr lang="it-IT" altLang="it-IT" sz="2400" b="1" dirty="0" smtClean="0"/>
              <a:t>fino a 500 alunni o superiore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2400" dirty="0" smtClean="0"/>
              <a:t>Il personale A.T.A. </a:t>
            </a:r>
            <a:r>
              <a:rPr lang="it-IT" altLang="it-IT" sz="2400" b="1" dirty="0" smtClean="0"/>
              <a:t>assente per qualsiasi legittimo motivo</a:t>
            </a:r>
            <a:r>
              <a:rPr lang="it-IT" altLang="it-IT" sz="2400" dirty="0" smtClean="0"/>
              <a:t> di servizio, nonché per motivi sindacali o perché membro del Consiglio Nazionale della Pubblica Istruzione, </a:t>
            </a:r>
            <a:r>
              <a:rPr lang="it-IT" altLang="it-IT" sz="2400" b="1" dirty="0" smtClean="0"/>
              <a:t>esercita l'elettorato</a:t>
            </a:r>
            <a:r>
              <a:rPr lang="it-IT" altLang="it-IT" sz="2400" dirty="0" smtClean="0"/>
              <a:t> attivo e passivo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2400" dirty="0" smtClean="0"/>
              <a:t>Il personale A.T.A. che </a:t>
            </a:r>
            <a:r>
              <a:rPr lang="it-IT" altLang="it-IT" sz="2400" b="1" dirty="0" smtClean="0"/>
              <a:t>non presta effettivo servizio</a:t>
            </a:r>
            <a:r>
              <a:rPr lang="it-IT" altLang="it-IT" sz="2400" dirty="0" smtClean="0"/>
              <a:t> di istituto perché </a:t>
            </a:r>
            <a:r>
              <a:rPr lang="it-IT" altLang="it-IT" sz="2400" b="1" dirty="0" smtClean="0"/>
              <a:t>esonerato</a:t>
            </a:r>
            <a:r>
              <a:rPr lang="it-IT" altLang="it-IT" sz="2400" dirty="0" smtClean="0"/>
              <a:t> per l'espletamento di altre funzioni o perché comandato o collocato fuori ruolo </a:t>
            </a:r>
            <a:r>
              <a:rPr lang="it-IT" altLang="it-IT" sz="2400" b="1" dirty="0" smtClean="0"/>
              <a:t>perde il diritto di elettorato</a:t>
            </a:r>
            <a:r>
              <a:rPr lang="it-IT" altLang="it-IT" sz="2400" dirty="0" smtClean="0"/>
              <a:t> attivo o passivo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altLang="it-IT" sz="2400" dirty="0" smtClean="0"/>
              <a:t>Perde altresì il diritto di elettorato il personale A.T.A. </a:t>
            </a:r>
            <a:r>
              <a:rPr lang="it-IT" altLang="it-IT" sz="2400" b="1" dirty="0" smtClean="0"/>
              <a:t>in aspettativa per motivi di </a:t>
            </a:r>
            <a:r>
              <a:rPr lang="it-IT" altLang="it-IT" sz="2400" b="1" dirty="0" smtClean="0"/>
              <a:t>famiglia</a:t>
            </a:r>
            <a:endParaRPr lang="it-IT" altLang="it-IT" sz="2400" b="1" dirty="0" smtClean="0"/>
          </a:p>
        </p:txBody>
      </p:sp>
      <p:sp>
        <p:nvSpPr>
          <p:cNvPr id="1331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3779912" y="6309320"/>
            <a:ext cx="1296144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dirty="0" smtClean="0">
                <a:latin typeface="Arial Black" pitchFamily="34" charset="0"/>
              </a:rPr>
              <a:t>ALLEGATO 7</a:t>
            </a:r>
            <a:endParaRPr lang="it-IT" altLang="it-IT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27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150</Words>
  <Application>Microsoft Office PowerPoint</Application>
  <PresentationFormat>Presentazione su schermo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Elettorato attivo e passivo personale A.T.A.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Elettorato attivo e passivo personale A.T.A.</dc:title>
  <dc:creator>VICEPRESIDE</dc:creator>
  <cp:lastModifiedBy>VICEPRESIDE</cp:lastModifiedBy>
  <cp:revision>1</cp:revision>
  <dcterms:created xsi:type="dcterms:W3CDTF">2017-10-27T15:29:35Z</dcterms:created>
  <dcterms:modified xsi:type="dcterms:W3CDTF">2017-10-27T15:32:32Z</dcterms:modified>
</cp:coreProperties>
</file>